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8" r:id="rId3"/>
    <p:sldId id="279" r:id="rId4"/>
    <p:sldId id="281" r:id="rId5"/>
    <p:sldId id="282" r:id="rId6"/>
    <p:sldId id="283" r:id="rId7"/>
    <p:sldId id="284" r:id="rId8"/>
    <p:sldId id="262" r:id="rId9"/>
    <p:sldId id="274" r:id="rId10"/>
    <p:sldId id="273" r:id="rId11"/>
    <p:sldId id="275" r:id="rId12"/>
    <p:sldId id="268" r:id="rId13"/>
    <p:sldId id="285" r:id="rId14"/>
    <p:sldId id="259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580" y="-11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1F8CA-3BD1-408A-B9F7-D7236C866097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4AB27-E87B-49B2-A0E8-B3BDC6F6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7040-9E97-46D4-9FD2-ECF360FD4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0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31CAF-8ED3-4324-AB1A-3BE9060C3159}" type="slidenum">
              <a:rPr lang="en-US"/>
              <a:pPr/>
              <a:t>9</a:t>
            </a:fld>
            <a:endParaRPr 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D0C68-E952-4906-9C25-8A4C18D7C288}" type="slidenum">
              <a:rPr lang="en-US"/>
              <a:pPr/>
              <a:t>10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F5AEBF-B083-4B2D-A84D-6C3D499C2E35}" type="slidenum">
              <a:rPr lang="en-US"/>
              <a:pPr/>
              <a:t>12</a:t>
            </a:fld>
            <a:endParaRPr 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density is 0.02 numbers per square centimeter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0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7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7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2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62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4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9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7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8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39623-3AF8-4730-AAD8-2E21F00248BD}" type="datetimeFigureOut">
              <a:rPr lang="en-US" smtClean="0"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27BDF-9D24-406B-AAC4-33598BA2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1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Lecture 3 </a:t>
            </a:r>
            <a:r>
              <a:rPr lang="en-US" dirty="0" err="1" smtClean="0"/>
              <a:t>overplotting</a:t>
            </a:r>
            <a:r>
              <a:rPr lang="en-US" dirty="0" smtClean="0"/>
              <a:t> and introduction to </a:t>
            </a:r>
            <a:r>
              <a:rPr lang="en-US" dirty="0" err="1" smtClean="0"/>
              <a:t>multipanel</a:t>
            </a:r>
            <a:r>
              <a:rPr lang="en-US" dirty="0" smtClean="0"/>
              <a:t> plots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71600" y="3127374"/>
            <a:ext cx="6400800" cy="258762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Trevor A. Branch</a:t>
            </a:r>
          </a:p>
          <a:p>
            <a:r>
              <a:rPr lang="en-US" dirty="0" smtClean="0"/>
              <a:t>FISH507H, Fall 2011</a:t>
            </a:r>
          </a:p>
          <a:p>
            <a:r>
              <a:rPr lang="en-US" dirty="0" smtClean="0"/>
              <a:t>School of Aquatic and Fishery Sciences, University of Washington</a:t>
            </a:r>
          </a:p>
          <a:p>
            <a:endParaRPr lang="en-US" dirty="0" smtClean="0"/>
          </a:p>
          <a:p>
            <a:r>
              <a:rPr lang="en-US" dirty="0" smtClean="0"/>
              <a:t>catalyst.uw.edu/workspace/</a:t>
            </a:r>
            <a:r>
              <a:rPr lang="en-US" dirty="0" err="1" smtClean="0"/>
              <a:t>tbranch</a:t>
            </a:r>
            <a:r>
              <a:rPr lang="en-US" dirty="0" smtClean="0"/>
              <a:t>/24589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1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629400" y="152400"/>
            <a:ext cx="2286000" cy="4572000"/>
          </a:xfrm>
        </p:spPr>
        <p:txBody>
          <a:bodyPr/>
          <a:lstStyle/>
          <a:p>
            <a:r>
              <a:rPr lang="en-US" sz="3600" dirty="0" err="1" smtClean="0"/>
              <a:t>Tufte</a:t>
            </a:r>
            <a:r>
              <a:rPr lang="en-US" sz="3600" dirty="0" smtClean="0"/>
              <a:t>: graphics </a:t>
            </a:r>
            <a:r>
              <a:rPr lang="en-US" sz="3600" dirty="0"/>
              <a:t>can be shrunk way down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6629400" y="5791200"/>
            <a:ext cx="251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Bertin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Semiology of Graphics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English translation 1983,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p. 214</a:t>
            </a:r>
          </a:p>
          <a:p>
            <a:pPr algn="r"/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ER 2001 The visual display of quantitative information, p. 169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9525"/>
            <a:ext cx="6652142" cy="661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1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Well-designed small multiples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Comparative</a:t>
            </a:r>
          </a:p>
          <a:p>
            <a:r>
              <a:rPr lang="en-US" sz="2800" dirty="0" smtClean="0"/>
              <a:t>Multivariate</a:t>
            </a:r>
          </a:p>
          <a:p>
            <a:r>
              <a:rPr lang="en-US" sz="2800" dirty="0" smtClean="0"/>
              <a:t>Shrunken, high-density</a:t>
            </a:r>
          </a:p>
          <a:p>
            <a:r>
              <a:rPr lang="en-US" sz="2800" dirty="0" smtClean="0"/>
              <a:t>Large data matrix</a:t>
            </a:r>
          </a:p>
          <a:p>
            <a:r>
              <a:rPr lang="en-US" sz="2800" dirty="0" smtClean="0"/>
              <a:t>Almost entirely data-ink</a:t>
            </a:r>
          </a:p>
          <a:p>
            <a:r>
              <a:rPr lang="en-US" sz="2800" dirty="0" smtClean="0"/>
              <a:t>Efficient in interpretation</a:t>
            </a:r>
          </a:p>
          <a:p>
            <a:r>
              <a:rPr lang="en-US" sz="2800" dirty="0" smtClean="0"/>
              <a:t>Narrative in content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7744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1600200" y="6172200"/>
            <a:ext cx="7543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Executive Office of the President 1973 Office of Management and Budget, Social Indicators, Washington DC, p. 86</a:t>
            </a:r>
          </a:p>
          <a:p>
            <a:pPr algn="r"/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ER 2001 The visual display of quantitative information, p. 162-163</a:t>
            </a:r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152400"/>
            <a:ext cx="4111625" cy="571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905744"/>
              </p:ext>
            </p:extLst>
          </p:nvPr>
        </p:nvGraphicFramePr>
        <p:xfrm>
          <a:off x="101600" y="1817688"/>
          <a:ext cx="42179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5" imgW="2082600" imgH="419040" progId="Equation.DSMT4">
                  <p:embed/>
                </p:oleObj>
              </mc:Choice>
              <mc:Fallback>
                <p:oleObj name="Equation" r:id="rId5" imgW="2082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" y="1817688"/>
                        <a:ext cx="4217988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8" name="Rectangle 6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3429000" cy="1066800"/>
          </a:xfrm>
          <a:noFill/>
          <a:ln/>
        </p:spPr>
        <p:txBody>
          <a:bodyPr/>
          <a:lstStyle/>
          <a:p>
            <a:r>
              <a:rPr lang="en-US"/>
              <a:t>Data density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838200" y="5029200"/>
            <a:ext cx="33968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Data density 0.02 per cm</a:t>
            </a:r>
            <a:r>
              <a:rPr lang="en-US" sz="2400" dirty="0">
                <a:cs typeface="Arial" charset="0"/>
              </a:rPr>
              <a:t>²</a:t>
            </a:r>
          </a:p>
        </p:txBody>
      </p:sp>
    </p:spTree>
    <p:extLst>
      <p:ext uri="{BB962C8B-B14F-4D97-AF65-F5344CB8AC3E}">
        <p14:creationId xmlns:p14="http://schemas.microsoft.com/office/powerpoint/2010/main" val="201462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8" y="0"/>
            <a:ext cx="7399482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76200"/>
            <a:ext cx="2590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38800" y="724545"/>
            <a:ext cx="2590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962400" y="6172200"/>
            <a:ext cx="518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Bertin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Semiology of Graphics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English translation 1983,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152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In: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ER 2001 The visual display of quantitative information, p.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166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781" y="457200"/>
            <a:ext cx="2166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communes </a:t>
            </a:r>
          </a:p>
          <a:p>
            <a:r>
              <a:rPr lang="en-US" sz="2400" dirty="0" smtClean="0"/>
              <a:t>of France</a:t>
            </a:r>
            <a:endParaRPr lang="en-US" sz="2400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988385" y="4038600"/>
            <a:ext cx="20794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Data density </a:t>
            </a:r>
            <a:endParaRPr lang="en-US" sz="2400" dirty="0" smtClean="0"/>
          </a:p>
          <a:p>
            <a:r>
              <a:rPr lang="en-US" sz="2400" dirty="0" smtClean="0"/>
              <a:t>17,000 </a:t>
            </a:r>
            <a:r>
              <a:rPr lang="en-US" sz="2400" dirty="0"/>
              <a:t>per cm</a:t>
            </a:r>
            <a:r>
              <a:rPr lang="en-US" sz="2400" dirty="0">
                <a:cs typeface="Arial" charset="0"/>
              </a:rPr>
              <a:t>²</a:t>
            </a:r>
          </a:p>
        </p:txBody>
      </p:sp>
    </p:spTree>
    <p:extLst>
      <p:ext uri="{BB962C8B-B14F-4D97-AF65-F5344CB8AC3E}">
        <p14:creationId xmlns:p14="http://schemas.microsoft.com/office/powerpoint/2010/main" val="246020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Airline Dashboard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"/>
          <a:stretch/>
        </p:blipFill>
        <p:spPr bwMode="auto">
          <a:xfrm>
            <a:off x="179953" y="3229"/>
            <a:ext cx="8788400" cy="653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6324600" y="5105400"/>
            <a:ext cx="22677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Very high data density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3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2362200"/>
            <a:ext cx="52014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For non-data-ink, less is more.</a:t>
            </a:r>
          </a:p>
          <a:p>
            <a:pPr algn="ctr"/>
            <a:r>
              <a:rPr lang="en-US" sz="3200" dirty="0" smtClean="0"/>
              <a:t>For data-ink, less is a bore. </a:t>
            </a:r>
            <a:endParaRPr lang="en-US" sz="3200" dirty="0"/>
          </a:p>
        </p:txBody>
      </p:sp>
      <p:sp>
        <p:nvSpPr>
          <p:cNvPr id="5" name="Text Box 50"/>
          <p:cNvSpPr txBox="1">
            <a:spLocks noChangeArrowheads="1"/>
          </p:cNvSpPr>
          <p:nvPr/>
        </p:nvSpPr>
        <p:spPr bwMode="auto">
          <a:xfrm>
            <a:off x="4748373" y="6400800"/>
            <a:ext cx="43956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ER 2001 The visual display of quantitative information, p.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175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50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revor Branch\Documents\FISH507 R graphics\Lecture 2 advanced plots par\wyoming-old-faithfu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28600"/>
            <a:ext cx="7772400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1202" y="6504801"/>
            <a:ext cx="694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http://www.destination360.com/north-america/us/wyoming/yellowstone-national-park/old-faithful</a:t>
            </a:r>
          </a:p>
        </p:txBody>
      </p:sp>
    </p:spTree>
    <p:extLst>
      <p:ext uri="{BB962C8B-B14F-4D97-AF65-F5344CB8AC3E}">
        <p14:creationId xmlns:p14="http://schemas.microsoft.com/office/powerpoint/2010/main" val="367526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295399"/>
            <a:ext cx="5194132" cy="493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Old Faithful predictions: </a:t>
            </a:r>
            <a:r>
              <a:rPr lang="en-US" sz="3600" dirty="0" err="1"/>
              <a:t>hexbin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451711" y="6167735"/>
            <a:ext cx="243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This interval (min)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267909" y="3328207"/>
            <a:ext cx="2516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Next interval (min)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298" y="1333499"/>
            <a:ext cx="990600" cy="380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96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14803" y="6019800"/>
            <a:ext cx="572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http://www.informationisbeautiful.net/2010/peak-break-up-times-on-facebook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Created by David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McCandless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&amp; Lee Byron, taken from The Visual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Miscellaneum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Searches for “we broke up because…”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2" descr="C:\Users\Trevor Branch\Documents\2012 FISH507 R graphics\Lecture 3 Neeley and multipanels\Background\peak-break-up-tim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15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62174"/>
            <a:ext cx="8567737" cy="629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60046" y="238780"/>
            <a:ext cx="443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Advanced use of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polygon()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0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762000"/>
            <a:ext cx="902810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01821" y="6400800"/>
            <a:ext cx="3042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Branch et al. (2006) Marine Policy 30:281-296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407" y="152400"/>
            <a:ext cx="786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Line shading using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col="black"</a:t>
            </a:r>
            <a:r>
              <a:rPr lang="en-US" sz="2400" dirty="0" smtClean="0"/>
              <a:t> </a:t>
            </a:r>
            <a:r>
              <a:rPr lang="en-US" sz="2800" dirty="0" smtClean="0"/>
              <a:t>and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col="gray50"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2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4329" y="6400800"/>
            <a:ext cx="3479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Branch (2006) Bulletin of Marine Science 78:669-690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1"/>
            <a:ext cx="8939319" cy="571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88029" y="152400"/>
            <a:ext cx="677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Line shading using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angle=45</a:t>
            </a:r>
            <a:r>
              <a:rPr lang="en-US" sz="2800" dirty="0" smtClean="0"/>
              <a:t> and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number=20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69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Multipanel</a:t>
            </a:r>
            <a:r>
              <a:rPr lang="en-US" dirty="0" smtClean="0"/>
              <a:t> plots: key 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Shrink figures</a:t>
            </a:r>
          </a:p>
          <a:p>
            <a:r>
              <a:rPr lang="en-US" dirty="0" smtClean="0"/>
              <a:t>Small multiples</a:t>
            </a:r>
          </a:p>
          <a:p>
            <a:r>
              <a:rPr lang="en-US" dirty="0" smtClean="0"/>
              <a:t>Delete extra axes</a:t>
            </a:r>
          </a:p>
          <a:p>
            <a:r>
              <a:rPr lang="en-US" dirty="0" smtClean="0"/>
              <a:t>One caption per axis</a:t>
            </a:r>
          </a:p>
        </p:txBody>
      </p:sp>
    </p:spTree>
    <p:extLst>
      <p:ext uri="{BB962C8B-B14F-4D97-AF65-F5344CB8AC3E}">
        <p14:creationId xmlns:p14="http://schemas.microsoft.com/office/powerpoint/2010/main" val="20254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0" y="609600"/>
            <a:ext cx="2133600" cy="2514600"/>
          </a:xfrm>
        </p:spPr>
        <p:txBody>
          <a:bodyPr/>
          <a:lstStyle/>
          <a:p>
            <a:r>
              <a:rPr lang="en-US" sz="3600" dirty="0" err="1" smtClean="0"/>
              <a:t>Tufte</a:t>
            </a:r>
            <a:r>
              <a:rPr lang="en-US" sz="3600" dirty="0" smtClean="0"/>
              <a:t>:</a:t>
            </a:r>
            <a:br>
              <a:rPr lang="en-US" sz="3600" dirty="0" smtClean="0"/>
            </a:br>
            <a:r>
              <a:rPr lang="en-US" sz="3600" dirty="0" smtClean="0"/>
              <a:t>small </a:t>
            </a:r>
            <a:r>
              <a:rPr lang="en-US" sz="3600" dirty="0"/>
              <a:t>multiples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6477000" y="5791200"/>
            <a:ext cx="2667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Consumer Reports 47 (April 1982) p. 199-207</a:t>
            </a:r>
          </a:p>
          <a:p>
            <a:pPr algn="r"/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ER 2001 The visual display of quantitative information, p. 174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439738"/>
            <a:ext cx="6601096" cy="618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" y="25172"/>
            <a:ext cx="9024937" cy="409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6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334</Words>
  <Application>Microsoft Office PowerPoint</Application>
  <PresentationFormat>On-screen Show (4:3)</PresentationFormat>
  <Paragraphs>56</Paragraphs>
  <Slides>15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Equation</vt:lpstr>
      <vt:lpstr>Lecture 3 overplotting and introduction to multipanel plots</vt:lpstr>
      <vt:lpstr>PowerPoint Presentation</vt:lpstr>
      <vt:lpstr>Old Faithful predictions: hexbin</vt:lpstr>
      <vt:lpstr>PowerPoint Presentation</vt:lpstr>
      <vt:lpstr>PowerPoint Presentation</vt:lpstr>
      <vt:lpstr>PowerPoint Presentation</vt:lpstr>
      <vt:lpstr>PowerPoint Presentation</vt:lpstr>
      <vt:lpstr>Multipanel plots: key lessons</vt:lpstr>
      <vt:lpstr>Tufte: small multiples</vt:lpstr>
      <vt:lpstr>Tufte: graphics can be shrunk way down</vt:lpstr>
      <vt:lpstr>Well-designed small multiples</vt:lpstr>
      <vt:lpstr>Data density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4-5 Multipanel plots</dc:title>
  <dc:creator>Trevor Branch</dc:creator>
  <cp:lastModifiedBy>Trevor Branch</cp:lastModifiedBy>
  <cp:revision>24</cp:revision>
  <dcterms:created xsi:type="dcterms:W3CDTF">2011-09-13T18:12:11Z</dcterms:created>
  <dcterms:modified xsi:type="dcterms:W3CDTF">2012-10-10T18:54:13Z</dcterms:modified>
</cp:coreProperties>
</file>